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0" r:id="rId3"/>
    <p:sldId id="262" r:id="rId4"/>
    <p:sldId id="258" r:id="rId5"/>
    <p:sldId id="261"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BE9C3E7-6DF2-478B-B533-7ADA3E2F89FD}"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9C3E7-6DF2-478B-B533-7ADA3E2F89FD}"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9C3E7-6DF2-478B-B533-7ADA3E2F89FD}"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9C3E7-6DF2-478B-B533-7ADA3E2F89FD}"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9C3E7-6DF2-478B-B533-7ADA3E2F89FD}"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E9C3E7-6DF2-478B-B533-7ADA3E2F89FD}"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E9C3E7-6DF2-478B-B533-7ADA3E2F89FD}"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E9C3E7-6DF2-478B-B533-7ADA3E2F89FD}"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9C3E7-6DF2-478B-B533-7ADA3E2F89FD}"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E9C3E7-6DF2-478B-B533-7ADA3E2F89FD}"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E9C3E7-6DF2-478B-B533-7ADA3E2F89FD}"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179C3-7886-416F-8615-F1C59C97F7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9C3E7-6DF2-478B-B533-7ADA3E2F89FD}" type="datetimeFigureOut">
              <a:rPr lang="en-US" smtClean="0"/>
              <a:t>7/12/2023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179C3-7886-416F-8615-F1C59C97F7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28195" y="225647"/>
            <a:ext cx="9131836" cy="226503"/>
          </a:xfrm>
          <a:custGeom>
            <a:avLst/>
            <a:gdLst/>
            <a:ahLst/>
            <a:cxnLst/>
            <a:rect l="l" t="t" r="r" b="b"/>
            <a:pathLst>
              <a:path w="4608195" h="114300">
                <a:moveTo>
                  <a:pt x="4608004" y="0"/>
                </a:moveTo>
                <a:lnTo>
                  <a:pt x="0" y="0"/>
                </a:lnTo>
                <a:lnTo>
                  <a:pt x="0" y="113868"/>
                </a:lnTo>
                <a:lnTo>
                  <a:pt x="4608004" y="113868"/>
                </a:lnTo>
                <a:lnTo>
                  <a:pt x="4608004" y="0"/>
                </a:lnTo>
                <a:close/>
              </a:path>
            </a:pathLst>
          </a:custGeom>
          <a:solidFill>
            <a:srgbClr val="00B050"/>
          </a:solidFill>
        </p:spPr>
        <p:txBody>
          <a:bodyPr wrap="square" lIns="0" tIns="0" rIns="0" bIns="0" rtlCol="0"/>
          <a:lstStyle/>
          <a:p>
            <a:endParaRPr sz="3565"/>
          </a:p>
        </p:txBody>
      </p:sp>
      <p:grpSp>
        <p:nvGrpSpPr>
          <p:cNvPr id="4" name="object 4"/>
          <p:cNvGrpSpPr/>
          <p:nvPr/>
        </p:nvGrpSpPr>
        <p:grpSpPr>
          <a:xfrm>
            <a:off x="2140907" y="1110820"/>
            <a:ext cx="8006870" cy="1501210"/>
            <a:chOff x="309193" y="560552"/>
            <a:chExt cx="4040504" cy="757555"/>
          </a:xfrm>
          <a:solidFill>
            <a:srgbClr val="00B050"/>
          </a:solidFill>
        </p:grpSpPr>
        <p:sp>
          <p:nvSpPr>
            <p:cNvPr id="5" name="object 5"/>
            <p:cNvSpPr/>
            <p:nvPr/>
          </p:nvSpPr>
          <p:spPr>
            <a:xfrm>
              <a:off x="309193" y="560552"/>
              <a:ext cx="3989704" cy="82550"/>
            </a:xfrm>
            <a:custGeom>
              <a:avLst/>
              <a:gdLst/>
              <a:ahLst/>
              <a:cxnLst/>
              <a:rect l="l" t="t" r="r" b="b"/>
              <a:pathLst>
                <a:path w="3989704" h="82550">
                  <a:moveTo>
                    <a:pt x="3938854" y="0"/>
                  </a:moveTo>
                  <a:lnTo>
                    <a:pt x="50800" y="0"/>
                  </a:lnTo>
                  <a:lnTo>
                    <a:pt x="31075" y="4008"/>
                  </a:lnTo>
                  <a:lnTo>
                    <a:pt x="14922" y="14922"/>
                  </a:lnTo>
                  <a:lnTo>
                    <a:pt x="4008" y="31075"/>
                  </a:lnTo>
                  <a:lnTo>
                    <a:pt x="0" y="50800"/>
                  </a:lnTo>
                  <a:lnTo>
                    <a:pt x="0" y="82384"/>
                  </a:lnTo>
                  <a:lnTo>
                    <a:pt x="3989654" y="82384"/>
                  </a:lnTo>
                  <a:lnTo>
                    <a:pt x="3989654" y="50800"/>
                  </a:lnTo>
                  <a:lnTo>
                    <a:pt x="3985646" y="31075"/>
                  </a:lnTo>
                  <a:lnTo>
                    <a:pt x="3974732" y="14922"/>
                  </a:lnTo>
                  <a:lnTo>
                    <a:pt x="3958579" y="4008"/>
                  </a:lnTo>
                  <a:lnTo>
                    <a:pt x="3938854" y="0"/>
                  </a:lnTo>
                  <a:close/>
                </a:path>
              </a:pathLst>
            </a:custGeom>
            <a:grpFill/>
          </p:spPr>
          <p:txBody>
            <a:bodyPr wrap="square" lIns="0" tIns="0" rIns="0" bIns="0" rtlCol="0"/>
            <a:lstStyle/>
            <a:p>
              <a:endParaRPr sz="3565"/>
            </a:p>
          </p:txBody>
        </p:sp>
        <p:sp>
          <p:nvSpPr>
            <p:cNvPr id="6" name="object 6"/>
            <p:cNvSpPr/>
            <p:nvPr/>
          </p:nvSpPr>
          <p:spPr>
            <a:xfrm>
              <a:off x="359994" y="1216050"/>
              <a:ext cx="101600" cy="101600"/>
            </a:xfrm>
            <a:prstGeom prst="rect">
              <a:avLst/>
            </a:prstGeom>
            <a:grpFill/>
          </p:spPr>
          <p:txBody>
            <a:bodyPr wrap="square" lIns="0" tIns="0" rIns="0" bIns="0" rtlCol="0"/>
            <a:lstStyle/>
            <a:p>
              <a:endParaRPr sz="3565"/>
            </a:p>
          </p:txBody>
        </p:sp>
        <p:sp>
          <p:nvSpPr>
            <p:cNvPr id="7" name="object 7"/>
            <p:cNvSpPr/>
            <p:nvPr/>
          </p:nvSpPr>
          <p:spPr>
            <a:xfrm>
              <a:off x="410794" y="1203350"/>
              <a:ext cx="3938802" cy="114300"/>
            </a:xfrm>
            <a:prstGeom prst="rect">
              <a:avLst/>
            </a:prstGeom>
            <a:grpFill/>
          </p:spPr>
          <p:txBody>
            <a:bodyPr wrap="square" lIns="0" tIns="0" rIns="0" bIns="0" rtlCol="0"/>
            <a:lstStyle/>
            <a:p>
              <a:endParaRPr sz="3565"/>
            </a:p>
          </p:txBody>
        </p:sp>
        <p:sp>
          <p:nvSpPr>
            <p:cNvPr id="8" name="object 8"/>
            <p:cNvSpPr/>
            <p:nvPr/>
          </p:nvSpPr>
          <p:spPr>
            <a:xfrm>
              <a:off x="4298848" y="611111"/>
              <a:ext cx="50749" cy="604938"/>
            </a:xfrm>
            <a:prstGeom prst="rect">
              <a:avLst/>
            </a:prstGeom>
            <a:grpFill/>
          </p:spPr>
          <p:txBody>
            <a:bodyPr wrap="square" lIns="0" tIns="0" rIns="0" bIns="0" rtlCol="0"/>
            <a:lstStyle/>
            <a:p>
              <a:endParaRPr sz="3565"/>
            </a:p>
          </p:txBody>
        </p:sp>
        <p:sp>
          <p:nvSpPr>
            <p:cNvPr id="9" name="object 9"/>
            <p:cNvSpPr/>
            <p:nvPr/>
          </p:nvSpPr>
          <p:spPr>
            <a:xfrm>
              <a:off x="309193" y="604977"/>
              <a:ext cx="3989704" cy="662305"/>
            </a:xfrm>
            <a:custGeom>
              <a:avLst/>
              <a:gdLst/>
              <a:ahLst/>
              <a:cxnLst/>
              <a:rect l="l" t="t" r="r" b="b"/>
              <a:pathLst>
                <a:path w="3989704" h="662305">
                  <a:moveTo>
                    <a:pt x="3989654" y="0"/>
                  </a:moveTo>
                  <a:lnTo>
                    <a:pt x="0" y="0"/>
                  </a:lnTo>
                  <a:lnTo>
                    <a:pt x="0" y="611073"/>
                  </a:lnTo>
                  <a:lnTo>
                    <a:pt x="4008" y="630797"/>
                  </a:lnTo>
                  <a:lnTo>
                    <a:pt x="14922" y="646950"/>
                  </a:lnTo>
                  <a:lnTo>
                    <a:pt x="31075" y="657865"/>
                  </a:lnTo>
                  <a:lnTo>
                    <a:pt x="50800" y="661873"/>
                  </a:lnTo>
                  <a:lnTo>
                    <a:pt x="3938854" y="661873"/>
                  </a:lnTo>
                  <a:lnTo>
                    <a:pt x="3958579" y="657865"/>
                  </a:lnTo>
                  <a:lnTo>
                    <a:pt x="3974732" y="646950"/>
                  </a:lnTo>
                  <a:lnTo>
                    <a:pt x="3985646" y="630797"/>
                  </a:lnTo>
                  <a:lnTo>
                    <a:pt x="3989654" y="611073"/>
                  </a:lnTo>
                  <a:lnTo>
                    <a:pt x="3989654" y="0"/>
                  </a:lnTo>
                  <a:close/>
                </a:path>
              </a:pathLst>
            </a:custGeom>
            <a:grpFill/>
          </p:spPr>
          <p:txBody>
            <a:bodyPr wrap="square" lIns="0" tIns="0" rIns="0" bIns="0" rtlCol="0"/>
            <a:lstStyle/>
            <a:p>
              <a:endParaRPr sz="3565"/>
            </a:p>
          </p:txBody>
        </p:sp>
        <p:sp>
          <p:nvSpPr>
            <p:cNvPr id="10" name="object 10"/>
            <p:cNvSpPr/>
            <p:nvPr/>
          </p:nvSpPr>
          <p:spPr>
            <a:xfrm>
              <a:off x="4298848" y="649213"/>
              <a:ext cx="0" cy="586105"/>
            </a:xfrm>
            <a:custGeom>
              <a:avLst/>
              <a:gdLst/>
              <a:ahLst/>
              <a:cxnLst/>
              <a:rect l="l" t="t" r="r" b="b"/>
              <a:pathLst>
                <a:path h="586105">
                  <a:moveTo>
                    <a:pt x="0" y="585886"/>
                  </a:moveTo>
                  <a:lnTo>
                    <a:pt x="0" y="0"/>
                  </a:lnTo>
                </a:path>
              </a:pathLst>
            </a:custGeom>
            <a:grpFill/>
            <a:ln w="3175">
              <a:solidFill>
                <a:srgbClr val="7F7F7F"/>
              </a:solidFill>
            </a:ln>
          </p:spPr>
          <p:txBody>
            <a:bodyPr wrap="square" lIns="0" tIns="0" rIns="0" bIns="0" rtlCol="0"/>
            <a:lstStyle/>
            <a:p>
              <a:endParaRPr sz="3565"/>
            </a:p>
          </p:txBody>
        </p:sp>
        <p:sp>
          <p:nvSpPr>
            <p:cNvPr id="11" name="object 11"/>
            <p:cNvSpPr/>
            <p:nvPr/>
          </p:nvSpPr>
          <p:spPr>
            <a:xfrm>
              <a:off x="4298848" y="636513"/>
              <a:ext cx="0" cy="12700"/>
            </a:xfrm>
            <a:custGeom>
              <a:avLst/>
              <a:gdLst/>
              <a:ahLst/>
              <a:cxnLst/>
              <a:rect l="l" t="t" r="r" b="b"/>
              <a:pathLst>
                <a:path h="12700">
                  <a:moveTo>
                    <a:pt x="0" y="12700"/>
                  </a:moveTo>
                  <a:lnTo>
                    <a:pt x="0" y="0"/>
                  </a:lnTo>
                </a:path>
              </a:pathLst>
            </a:custGeom>
            <a:grpFill/>
            <a:ln w="3175">
              <a:solidFill>
                <a:srgbClr val="AFAFAF"/>
              </a:solidFill>
            </a:ln>
          </p:spPr>
          <p:txBody>
            <a:bodyPr wrap="square" lIns="0" tIns="0" rIns="0" bIns="0" rtlCol="0"/>
            <a:lstStyle/>
            <a:p>
              <a:endParaRPr sz="3565"/>
            </a:p>
          </p:txBody>
        </p:sp>
        <p:sp>
          <p:nvSpPr>
            <p:cNvPr id="12" name="object 12"/>
            <p:cNvSpPr/>
            <p:nvPr/>
          </p:nvSpPr>
          <p:spPr>
            <a:xfrm>
              <a:off x="4298848" y="623813"/>
              <a:ext cx="0" cy="12700"/>
            </a:xfrm>
            <a:custGeom>
              <a:avLst/>
              <a:gdLst/>
              <a:ahLst/>
              <a:cxnLst/>
              <a:rect l="l" t="t" r="r" b="b"/>
              <a:pathLst>
                <a:path h="12700">
                  <a:moveTo>
                    <a:pt x="0" y="12700"/>
                  </a:moveTo>
                  <a:lnTo>
                    <a:pt x="0" y="0"/>
                  </a:lnTo>
                </a:path>
              </a:pathLst>
            </a:custGeom>
            <a:grpFill/>
            <a:ln w="3175">
              <a:solidFill>
                <a:srgbClr val="CECECE"/>
              </a:solidFill>
            </a:ln>
          </p:spPr>
          <p:txBody>
            <a:bodyPr wrap="square" lIns="0" tIns="0" rIns="0" bIns="0" rtlCol="0"/>
            <a:lstStyle/>
            <a:p>
              <a:endParaRPr sz="3565"/>
            </a:p>
          </p:txBody>
        </p:sp>
        <p:sp>
          <p:nvSpPr>
            <p:cNvPr id="13" name="object 13"/>
            <p:cNvSpPr/>
            <p:nvPr/>
          </p:nvSpPr>
          <p:spPr>
            <a:xfrm>
              <a:off x="4298848" y="611113"/>
              <a:ext cx="0" cy="12700"/>
            </a:xfrm>
            <a:custGeom>
              <a:avLst/>
              <a:gdLst/>
              <a:ahLst/>
              <a:cxnLst/>
              <a:rect l="l" t="t" r="r" b="b"/>
              <a:pathLst>
                <a:path h="12700">
                  <a:moveTo>
                    <a:pt x="0" y="12700"/>
                  </a:moveTo>
                  <a:lnTo>
                    <a:pt x="0" y="0"/>
                  </a:lnTo>
                </a:path>
              </a:pathLst>
            </a:custGeom>
            <a:grpFill/>
            <a:ln w="3175">
              <a:solidFill>
                <a:srgbClr val="EFEFEF"/>
              </a:solidFill>
            </a:ln>
          </p:spPr>
          <p:txBody>
            <a:bodyPr wrap="square" lIns="0" tIns="0" rIns="0" bIns="0" rtlCol="0"/>
            <a:lstStyle/>
            <a:p>
              <a:endParaRPr sz="3565"/>
            </a:p>
          </p:txBody>
        </p:sp>
      </p:grpSp>
      <p:sp>
        <p:nvSpPr>
          <p:cNvPr id="14" name="object 14"/>
          <p:cNvSpPr txBox="1">
            <a:spLocks noGrp="1"/>
          </p:cNvSpPr>
          <p:nvPr>
            <p:ph type="title"/>
          </p:nvPr>
        </p:nvSpPr>
        <p:spPr>
          <a:xfrm>
            <a:off x="2090666" y="724378"/>
            <a:ext cx="7956251" cy="1783454"/>
          </a:xfrm>
          <a:prstGeom prst="rect">
            <a:avLst/>
          </a:prstGeom>
        </p:spPr>
        <p:txBody>
          <a:bodyPr vert="horz" wrap="square" lIns="0" tIns="5033" rIns="0" bIns="0" rtlCol="0" anchor="ctr">
            <a:spAutoFit/>
          </a:bodyPr>
          <a:lstStyle/>
          <a:p>
            <a:pPr marL="571500" marR="10160" indent="-547370" algn="ctr">
              <a:lnSpc>
                <a:spcPct val="107000"/>
              </a:lnSpc>
              <a:spcBef>
                <a:spcPts val="40"/>
              </a:spcBef>
            </a:pPr>
            <a:br>
              <a:rPr lang="en-US" sz="3600" spc="20" dirty="0">
                <a:solidFill>
                  <a:schemeClr val="bg1"/>
                </a:solidFill>
                <a:latin typeface="LM Sans 10"/>
              </a:rPr>
            </a:br>
            <a:r>
              <a:rPr lang="en-US" sz="3600" spc="20" dirty="0">
                <a:solidFill>
                  <a:schemeClr val="bg1"/>
                </a:solidFill>
                <a:latin typeface="LM Sans 10"/>
              </a:rPr>
              <a:t>Civil Service Agency</a:t>
            </a:r>
            <a:br>
              <a:rPr lang="en-US" sz="3600" spc="20" dirty="0">
                <a:solidFill>
                  <a:schemeClr val="bg1"/>
                </a:solidFill>
                <a:latin typeface="LM Sans 10"/>
              </a:rPr>
            </a:br>
            <a:r>
              <a:rPr lang="en-US" sz="3600" spc="20" dirty="0">
                <a:solidFill>
                  <a:schemeClr val="bg1"/>
                </a:solidFill>
                <a:latin typeface="LM Sans 10"/>
              </a:rPr>
              <a:t>EJS Ministerial Complex</a:t>
            </a:r>
            <a:endParaRPr sz="3600" spc="40" dirty="0">
              <a:solidFill>
                <a:schemeClr val="bg1"/>
              </a:solidFill>
              <a:latin typeface="LM Sans 10"/>
            </a:endParaRPr>
          </a:p>
        </p:txBody>
      </p:sp>
      <p:sp>
        <p:nvSpPr>
          <p:cNvPr id="15" name="object 15"/>
          <p:cNvSpPr txBox="1"/>
          <p:nvPr/>
        </p:nvSpPr>
        <p:spPr>
          <a:xfrm>
            <a:off x="295564" y="2665902"/>
            <a:ext cx="11720945" cy="3650467"/>
          </a:xfrm>
          <a:prstGeom prst="rect">
            <a:avLst/>
          </a:prstGeom>
        </p:spPr>
        <p:txBody>
          <a:bodyPr vert="horz" wrap="square" lIns="0" tIns="22650" rIns="0" bIns="0" rtlCol="0">
            <a:spAutoFit/>
          </a:bodyPr>
          <a:lstStyle/>
          <a:p>
            <a:pPr>
              <a:spcBef>
                <a:spcPts val="180"/>
              </a:spcBef>
            </a:pPr>
            <a:r>
              <a:rPr lang="en-US" sz="3200" b="1" spc="-20" dirty="0">
                <a:latin typeface="LM Sans 10"/>
                <a:cs typeface="LM Sans 10"/>
              </a:rPr>
              <a:t>A training program for Human Resources Directors and HR Technicians from Government Spending Entities to help implement the amended Excel tool for monthly reporting</a:t>
            </a:r>
            <a:endParaRPr lang="en-US" sz="2800" b="1" dirty="0">
              <a:latin typeface="LM Sans 9"/>
              <a:cs typeface="LM Sans 9"/>
            </a:endParaRPr>
          </a:p>
          <a:p>
            <a:pPr algn="ctr">
              <a:spcBef>
                <a:spcPts val="465"/>
              </a:spcBef>
            </a:pPr>
            <a:endParaRPr lang="en-US" sz="2380" b="1" dirty="0">
              <a:latin typeface="LM Sans 9"/>
              <a:cs typeface="LM Sans 9"/>
            </a:endParaRPr>
          </a:p>
          <a:p>
            <a:pPr algn="ctr">
              <a:spcBef>
                <a:spcPts val="465"/>
              </a:spcBef>
            </a:pPr>
            <a:endParaRPr lang="en-US" sz="2380" b="1" dirty="0">
              <a:latin typeface="LM Sans 9"/>
              <a:cs typeface="LM Sans 9"/>
            </a:endParaRPr>
          </a:p>
          <a:p>
            <a:pPr algn="ctr">
              <a:spcBef>
                <a:spcPts val="465"/>
              </a:spcBef>
            </a:pPr>
            <a:endParaRPr lang="en-US" sz="2380" b="1" dirty="0">
              <a:latin typeface="LM Sans 9"/>
              <a:cs typeface="LM Sans 9"/>
            </a:endParaRPr>
          </a:p>
          <a:p>
            <a:pPr algn="ctr">
              <a:spcBef>
                <a:spcPts val="465"/>
              </a:spcBef>
            </a:pPr>
            <a:endParaRPr lang="en-US" sz="2380" b="1" dirty="0">
              <a:latin typeface="LM Sans 9"/>
              <a:cs typeface="LM Sans 9"/>
            </a:endParaRPr>
          </a:p>
          <a:p>
            <a:pPr algn="ctr">
              <a:spcBef>
                <a:spcPts val="465"/>
              </a:spcBef>
            </a:pPr>
            <a:r>
              <a:rPr lang="en-US" sz="2380" b="1" dirty="0">
                <a:latin typeface="LM Sans 9"/>
                <a:cs typeface="LM Sans 9"/>
              </a:rPr>
              <a:t>2023</a:t>
            </a:r>
            <a:endParaRPr sz="2380" b="1" dirty="0">
              <a:latin typeface="LM Sans 9"/>
              <a:cs typeface="LM Sans 9"/>
            </a:endParaRPr>
          </a:p>
        </p:txBody>
      </p:sp>
      <p:sp>
        <p:nvSpPr>
          <p:cNvPr id="17" name="object 17"/>
          <p:cNvSpPr/>
          <p:nvPr/>
        </p:nvSpPr>
        <p:spPr>
          <a:xfrm>
            <a:off x="6343264" y="5251002"/>
            <a:ext cx="8808" cy="338496"/>
          </a:xfrm>
          <a:custGeom>
            <a:avLst/>
            <a:gdLst/>
            <a:ahLst/>
            <a:cxnLst/>
            <a:rect l="l" t="t" r="r" b="b"/>
            <a:pathLst>
              <a:path w="4444" h="170814">
                <a:moveTo>
                  <a:pt x="0" y="170515"/>
                </a:moveTo>
                <a:lnTo>
                  <a:pt x="0" y="0"/>
                </a:lnTo>
                <a:lnTo>
                  <a:pt x="4315" y="0"/>
                </a:lnTo>
                <a:lnTo>
                  <a:pt x="4315" y="170515"/>
                </a:lnTo>
                <a:lnTo>
                  <a:pt x="0" y="170515"/>
                </a:lnTo>
                <a:close/>
              </a:path>
            </a:pathLst>
          </a:custGeom>
          <a:solidFill>
            <a:srgbClr val="231F20"/>
          </a:solidFill>
        </p:spPr>
        <p:txBody>
          <a:bodyPr wrap="square" lIns="0" tIns="0" rIns="0" bIns="0" rtlCol="0"/>
          <a:lstStyle/>
          <a:p>
            <a:endParaRPr sz="3565"/>
          </a:p>
        </p:txBody>
      </p:sp>
      <p:grpSp>
        <p:nvGrpSpPr>
          <p:cNvPr id="24" name="object 24"/>
          <p:cNvGrpSpPr/>
          <p:nvPr/>
        </p:nvGrpSpPr>
        <p:grpSpPr>
          <a:xfrm>
            <a:off x="1528195" y="6631296"/>
            <a:ext cx="9131836" cy="217694"/>
            <a:chOff x="0" y="3346348"/>
            <a:chExt cx="4608195" cy="109855"/>
          </a:xfrm>
          <a:solidFill>
            <a:srgbClr val="00B050"/>
          </a:solidFill>
        </p:grpSpPr>
        <p:sp>
          <p:nvSpPr>
            <p:cNvPr id="25" name="object 25"/>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26" name="object 26"/>
            <p:cNvSpPr/>
            <p:nvPr/>
          </p:nvSpPr>
          <p:spPr>
            <a:xfrm>
              <a:off x="1382407"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35824" y="3006665"/>
            <a:ext cx="10882608" cy="1569660"/>
          </a:xfrm>
          <a:prstGeom prst="rect">
            <a:avLst/>
          </a:prstGeom>
        </p:spPr>
        <p:txBody>
          <a:bodyPr wrap="square">
            <a:spAutoFit/>
          </a:bodyPr>
          <a:lstStyle/>
          <a:p>
            <a:pPr algn="ctr"/>
            <a:r>
              <a:rPr lang="en-US" sz="3200" dirty="0">
                <a:latin typeface="LM Sans 10"/>
              </a:rPr>
              <a:t>Thank you!</a:t>
            </a:r>
          </a:p>
          <a:p>
            <a:pPr algn="ctr"/>
            <a:endParaRPr lang="en-US" sz="3200" dirty="0">
              <a:latin typeface="LM Sans 10"/>
            </a:endParaRPr>
          </a:p>
          <a:p>
            <a:pPr algn="ctr"/>
            <a:r>
              <a:rPr lang="en-US" sz="3200" dirty="0">
                <a:latin typeface="LM Sans 10"/>
              </a:rPr>
              <a:t>Q&amp;A</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430887"/>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Training Goals</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80726" y="1269529"/>
            <a:ext cx="11651055" cy="4093428"/>
          </a:xfrm>
          <a:prstGeom prst="rect">
            <a:avLst/>
          </a:prstGeom>
        </p:spPr>
        <p:txBody>
          <a:bodyPr wrap="square">
            <a:spAutoFit/>
          </a:bodyPr>
          <a:lstStyle/>
          <a:p>
            <a:r>
              <a:rPr lang="en-US" sz="2000" dirty="0">
                <a:latin typeface="LM Sans 10"/>
              </a:rPr>
              <a:t>By the end of this training, participants should be able to: </a:t>
            </a:r>
          </a:p>
          <a:p>
            <a:endParaRPr lang="en-US" sz="2000" dirty="0">
              <a:latin typeface="LM Sans 10"/>
            </a:endParaRPr>
          </a:p>
          <a:p>
            <a:r>
              <a:rPr lang="en-US" sz="2000" dirty="0">
                <a:latin typeface="LM Sans 10"/>
              </a:rPr>
              <a:t>◆Demonstrate how to use the amended monthly attendance reporting template by HRs</a:t>
            </a:r>
          </a:p>
          <a:p>
            <a:endParaRPr lang="en-US" sz="2000" dirty="0">
              <a:latin typeface="LM Sans 10"/>
            </a:endParaRPr>
          </a:p>
          <a:p>
            <a:endParaRPr lang="en-US" sz="2000" dirty="0">
              <a:latin typeface="LM Sans 10"/>
            </a:endParaRPr>
          </a:p>
          <a:p>
            <a:pPr marL="342900" indent="-342900">
              <a:buFont typeface="Wingdings" panose="05000000000000000000" pitchFamily="2" charset="2"/>
              <a:buChar char=""/>
            </a:pPr>
            <a:r>
              <a:rPr lang="en-US" sz="2000" dirty="0">
                <a:latin typeface="LM Sans 10"/>
              </a:rPr>
              <a:t>Understand how to implement the amended monthly attendance reporting template by HRs at their work places.</a:t>
            </a:r>
          </a:p>
          <a:p>
            <a:pPr marL="342900" indent="-342900">
              <a:buFont typeface="Wingdings" panose="05000000000000000000" pitchFamily="2" charset="2"/>
              <a:buChar char=""/>
            </a:pPr>
            <a:endParaRPr lang="en-US" sz="2000" dirty="0">
              <a:latin typeface="LM Sans 10"/>
            </a:endParaRPr>
          </a:p>
          <a:p>
            <a:pPr marL="342900" indent="-342900">
              <a:buFont typeface="Wingdings" panose="05000000000000000000" pitchFamily="2" charset="2"/>
              <a:buChar char=""/>
            </a:pPr>
            <a:r>
              <a:rPr lang="en-US" sz="2000" dirty="0">
                <a:latin typeface="LM Sans 10"/>
              </a:rPr>
              <a:t>Report in a timely manner the attendance report to the CSA</a:t>
            </a:r>
          </a:p>
          <a:p>
            <a:pPr marL="342900" indent="-342900">
              <a:buFont typeface="Wingdings" panose="05000000000000000000" pitchFamily="2" charset="2"/>
              <a:buChar char=""/>
            </a:pPr>
            <a:endParaRPr lang="en-US" sz="2000" dirty="0">
              <a:latin typeface="LM Sans 10"/>
            </a:endParaRPr>
          </a:p>
          <a:p>
            <a:pPr marL="342900" indent="-342900">
              <a:buFont typeface="Wingdings" panose="05000000000000000000" pitchFamily="2" charset="2"/>
              <a:buChar char=""/>
            </a:pPr>
            <a:endParaRPr lang="en-US" sz="2000" dirty="0">
              <a:latin typeface="LM Sans 10"/>
            </a:endParaRPr>
          </a:p>
          <a:p>
            <a:pPr marL="342900" indent="-342900">
              <a:buFont typeface="Wingdings" panose="05000000000000000000" pitchFamily="2" charset="2"/>
              <a:buChar char=""/>
            </a:pPr>
            <a:endParaRPr lang="en-US" sz="2000" dirty="0">
              <a:latin typeface="LM Sans 10"/>
            </a:endParaRPr>
          </a:p>
          <a:p>
            <a:pPr marL="342900" indent="-342900">
              <a:buFont typeface="Wingdings" panose="05000000000000000000" pitchFamily="2" charset="2"/>
              <a:buChar char=""/>
            </a:pPr>
            <a:endParaRPr lang="en-US" sz="2000" dirty="0">
              <a:latin typeface="LM Sans 10"/>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430887"/>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Training Objective</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99198" y="1036323"/>
            <a:ext cx="11651055" cy="5262979"/>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The training program is designed to assist Human Resources Directors and HR Technicians from Government Spending Entities in implementing the amended Excel tool for monthly reporting. </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The training covers various aspects of the tool, including data entry, data analysis, and report generation.</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Participants will be provided with hand-on training on how to use the tool effectively. They will learn about best practices for attendance records management and reporting.</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The training aims to equip participants with the skills and knowledge necessary to streamline their reporting processes and improve the accuracy of their attendance generating records.</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430887"/>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Introduction</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17352" y="990727"/>
            <a:ext cx="10882608" cy="5632311"/>
          </a:xfrm>
          <a:prstGeom prst="rect">
            <a:avLst/>
          </a:prstGeom>
        </p:spPr>
        <p:txBody>
          <a:bodyPr wrap="square">
            <a:spAutoFit/>
          </a:bodyPr>
          <a:lstStyle/>
          <a:p>
            <a:pPr marL="342900" indent="-342900">
              <a:buFont typeface="Wingdings" panose="05000000000000000000" pitchFamily="2" charset="2"/>
              <a:buChar char=""/>
            </a:pPr>
            <a:endParaRPr lang="en-US" sz="2400" dirty="0">
              <a:latin typeface="LM Sans 10"/>
            </a:endParaRPr>
          </a:p>
          <a:p>
            <a:pPr marL="342900" indent="-342900">
              <a:buFont typeface="Wingdings" panose="05000000000000000000" pitchFamily="2" charset="2"/>
              <a:buChar char=""/>
            </a:pPr>
            <a:r>
              <a:rPr lang="en-US" sz="2400" dirty="0">
                <a:latin typeface="LM Sans 10"/>
              </a:rPr>
              <a:t>All HRs </a:t>
            </a:r>
            <a:r>
              <a:rPr lang="en-US" sz="2400" b="1" u="sng" dirty="0">
                <a:latin typeface="LM Sans 10"/>
              </a:rPr>
              <a:t>must </a:t>
            </a:r>
            <a:r>
              <a:rPr lang="en-US" sz="2400" dirty="0">
                <a:latin typeface="LM Sans 10"/>
              </a:rPr>
              <a:t>take note of the below sections of the Civil Service Standing Orders that will guide them  in the generation and submission of the attendance report to the CSA. The first is 5.1.2: Attendance Report and the second is 5.1.3: Lateness. </a:t>
            </a:r>
            <a:endParaRPr lang="en-US" sz="2400" b="1" u="sng" dirty="0">
              <a:latin typeface="LM Sans 10"/>
            </a:endParaRPr>
          </a:p>
          <a:p>
            <a:pPr marL="342900" indent="-342900">
              <a:buFont typeface="Wingdings" panose="05000000000000000000" pitchFamily="2" charset="2"/>
              <a:buChar char=""/>
            </a:pPr>
            <a:endParaRPr lang="en-US" sz="2400" dirty="0">
              <a:latin typeface="LM Sans 10"/>
            </a:endParaRPr>
          </a:p>
          <a:p>
            <a:pPr marL="342900" indent="-342900">
              <a:buFont typeface="Wingdings" panose="05000000000000000000" pitchFamily="2" charset="2"/>
              <a:buChar char=""/>
            </a:pPr>
            <a:r>
              <a:rPr lang="en-US" sz="2400" dirty="0">
                <a:latin typeface="LM Sans 10"/>
              </a:rPr>
              <a:t>According to Section 5:1:2 of the 2012 revised Standing Orders of the Liberian Civil Service;</a:t>
            </a:r>
            <a:r>
              <a:rPr lang="en-US" sz="2400" b="1" dirty="0">
                <a:latin typeface="LM Sans 10"/>
              </a:rPr>
              <a:t> </a:t>
            </a:r>
            <a:r>
              <a:rPr lang="en-US" sz="2400" dirty="0">
                <a:latin typeface="LM Sans 10"/>
              </a:rPr>
              <a:t>“All Agency Heads shall maintain attendance records and shall submit a report to the Agency (CSA), at monthly intervals, on the approved Attendance Report Form. “The Attendance Report Form shall reach the Agency (CSA) on or before, the tenth day of the month following the period covered by the report.”</a:t>
            </a:r>
          </a:p>
          <a:p>
            <a:endParaRPr lang="en-US" sz="2400" dirty="0">
              <a:latin typeface="LM Sans 10"/>
            </a:endParaRPr>
          </a:p>
          <a:p>
            <a:pPr marL="342900" indent="-342900">
              <a:buFont typeface="Wingdings" panose="05000000000000000000" pitchFamily="2" charset="2"/>
              <a:buChar char=""/>
            </a:pPr>
            <a:r>
              <a:rPr lang="en-US" sz="2400" b="1" dirty="0">
                <a:latin typeface="LM Sans 10"/>
              </a:rPr>
              <a:t>Section 5.1.3, states that: </a:t>
            </a:r>
            <a:r>
              <a:rPr lang="en-US" sz="2400" dirty="0">
                <a:latin typeface="LM Sans 10"/>
              </a:rPr>
              <a:t>“An employee who fails to provide an adequate excuse for late arrival at his place of work will, on the third occasion he is late, receive a written warning; four occurrences of lateness will result in the loss of one day's pay.”</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861774"/>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Training Mandate: CSA's Commitment to Good Governance and HR Best Practices</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54298" y="1932836"/>
            <a:ext cx="10882608" cy="2308324"/>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The CSA Director General has mandated the Division of RPM&amp;E to conduct training for HRs and technicians to use the revised monthly attendance reporting tool. </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This aligns with CSA's vision and mission of providing long-term sustainable good governance and best HR practices.</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430887"/>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About the Training</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357498" y="1036323"/>
            <a:ext cx="10882608" cy="2308324"/>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This training starts on June 30th, 2023 at 10AM and is designed to reinforce efforts to strengthen work culture and productivity of civil servants. It will also help improve public service delivery. </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Civil servants must come to work on time and do their duties to demonstrate value for money.</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430887"/>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Expectation</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357498" y="1036323"/>
            <a:ext cx="10882608" cy="1938992"/>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Reinforcing Work Culture: A Training for Civil Servants</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Boosting Productivity and Service Delivery: A Civil Servant Training</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Strengthening the Public Sector: A Training for Civil Servants</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861774"/>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Submission of Reports: A Must for All Government of Liberia SEs</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477570" y="1756760"/>
            <a:ext cx="10882608" cy="2677656"/>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In order to strengthen the public sector and boost productivity and service delivery, it is imperative that all heads of SEs/HRs submit attendance reports routinely. </a:t>
            </a:r>
          </a:p>
          <a:p>
            <a:pPr marL="342900" indent="-342900" algn="just">
              <a:buFont typeface="Wingdings" panose="05000000000000000000" pitchFamily="2" charset="2"/>
              <a:buChar char=""/>
            </a:pPr>
            <a:endParaRPr lang="en-US" sz="2400" dirty="0">
              <a:latin typeface="LM Sans 10"/>
            </a:endParaRPr>
          </a:p>
          <a:p>
            <a:pPr marL="342900" indent="-342900" algn="just">
              <a:buFont typeface="Wingdings" panose="05000000000000000000" pitchFamily="2" charset="2"/>
              <a:buChar char=""/>
            </a:pPr>
            <a:r>
              <a:rPr lang="en-US" sz="2400" dirty="0">
                <a:latin typeface="LM Sans 10"/>
              </a:rPr>
              <a:t>This is not only a requirement outlined in the Standing Orders, but also a crucial step towards reinforcing work culture within the civil service.</a:t>
            </a:r>
          </a:p>
          <a:p>
            <a:pPr algn="just"/>
            <a:endParaRPr lang="en-US" sz="2400" dirty="0">
              <a:latin typeface="LM Sans 10"/>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528195" y="417872"/>
            <a:ext cx="9131457" cy="133712"/>
          </a:xfrm>
          <a:prstGeom prst="rect">
            <a:avLst/>
          </a:prstGeom>
          <a:solidFill>
            <a:schemeClr val="bg1"/>
          </a:solidFill>
        </p:spPr>
        <p:txBody>
          <a:bodyPr wrap="square" lIns="0" tIns="0" rIns="0" bIns="0" rtlCol="0"/>
          <a:lstStyle/>
          <a:p>
            <a:endParaRPr sz="3565"/>
          </a:p>
        </p:txBody>
      </p:sp>
      <p:sp>
        <p:nvSpPr>
          <p:cNvPr id="5" name="object 5"/>
          <p:cNvSpPr txBox="1"/>
          <p:nvPr/>
        </p:nvSpPr>
        <p:spPr>
          <a:xfrm>
            <a:off x="1528195" y="551583"/>
            <a:ext cx="9131836" cy="861774"/>
          </a:xfrm>
          <a:prstGeom prst="rect">
            <a:avLst/>
          </a:prstGeom>
          <a:solidFill>
            <a:srgbClr val="00B050"/>
          </a:solidFill>
        </p:spPr>
        <p:txBody>
          <a:bodyPr vert="horz" wrap="square" lIns="0" tIns="0" rIns="0" bIns="0" rtlCol="0">
            <a:spAutoFit/>
          </a:bodyPr>
          <a:lstStyle/>
          <a:p>
            <a:pPr algn="ctr"/>
            <a:r>
              <a:rPr lang="en-US" sz="2800" b="1" dirty="0">
                <a:solidFill>
                  <a:schemeClr val="bg1"/>
                </a:solidFill>
                <a:latin typeface="LM Sans 10"/>
              </a:rPr>
              <a:t>Submission of Reports: A Must for All Government of Liberia SEs</a:t>
            </a:r>
          </a:p>
        </p:txBody>
      </p:sp>
      <p:sp>
        <p:nvSpPr>
          <p:cNvPr id="6" name="object 6"/>
          <p:cNvSpPr/>
          <p:nvPr/>
        </p:nvSpPr>
        <p:spPr>
          <a:xfrm>
            <a:off x="1528195" y="969456"/>
            <a:ext cx="9131457" cy="66867"/>
          </a:xfrm>
          <a:prstGeom prst="rect">
            <a:avLst/>
          </a:prstGeom>
          <a:blipFill>
            <a:blip r:embed="rId2" cstate="print"/>
            <a:stretch>
              <a:fillRect/>
            </a:stretch>
          </a:blipFill>
        </p:spPr>
        <p:txBody>
          <a:bodyPr wrap="square" lIns="0" tIns="0" rIns="0" bIns="0" rtlCol="0"/>
          <a:lstStyle/>
          <a:p>
            <a:endParaRPr sz="3565"/>
          </a:p>
        </p:txBody>
      </p:sp>
      <p:grpSp>
        <p:nvGrpSpPr>
          <p:cNvPr id="11" name="object 11"/>
          <p:cNvGrpSpPr/>
          <p:nvPr/>
        </p:nvGrpSpPr>
        <p:grpSpPr>
          <a:xfrm>
            <a:off x="1528194" y="6631296"/>
            <a:ext cx="9131886" cy="217694"/>
            <a:chOff x="0" y="3346348"/>
            <a:chExt cx="4608220" cy="109855"/>
          </a:xfrm>
          <a:solidFill>
            <a:srgbClr val="00B050"/>
          </a:solidFill>
        </p:grpSpPr>
        <p:sp>
          <p:nvSpPr>
            <p:cNvPr id="12" name="object 12"/>
            <p:cNvSpPr/>
            <p:nvPr/>
          </p:nvSpPr>
          <p:spPr>
            <a:xfrm>
              <a:off x="0" y="3346348"/>
              <a:ext cx="1383030" cy="109855"/>
            </a:xfrm>
            <a:custGeom>
              <a:avLst/>
              <a:gdLst/>
              <a:ahLst/>
              <a:cxnLst/>
              <a:rect l="l" t="t" r="r" b="b"/>
              <a:pathLst>
                <a:path w="1383030" h="109854">
                  <a:moveTo>
                    <a:pt x="1382420" y="0"/>
                  </a:moveTo>
                  <a:lnTo>
                    <a:pt x="0" y="0"/>
                  </a:lnTo>
                  <a:lnTo>
                    <a:pt x="0" y="109651"/>
                  </a:lnTo>
                  <a:lnTo>
                    <a:pt x="1382420" y="109651"/>
                  </a:lnTo>
                  <a:lnTo>
                    <a:pt x="1382420" y="0"/>
                  </a:lnTo>
                  <a:close/>
                </a:path>
              </a:pathLst>
            </a:custGeom>
            <a:grpFill/>
          </p:spPr>
          <p:txBody>
            <a:bodyPr wrap="square" lIns="0" tIns="0" rIns="0" bIns="0" rtlCol="0"/>
            <a:lstStyle/>
            <a:p>
              <a:endParaRPr sz="3565"/>
            </a:p>
          </p:txBody>
        </p:sp>
        <p:sp>
          <p:nvSpPr>
            <p:cNvPr id="13" name="object 13"/>
            <p:cNvSpPr/>
            <p:nvPr/>
          </p:nvSpPr>
          <p:spPr>
            <a:xfrm>
              <a:off x="1382420" y="3346348"/>
              <a:ext cx="3225800" cy="109855"/>
            </a:xfrm>
            <a:custGeom>
              <a:avLst/>
              <a:gdLst/>
              <a:ahLst/>
              <a:cxnLst/>
              <a:rect l="l" t="t" r="r" b="b"/>
              <a:pathLst>
                <a:path w="3225800" h="109854">
                  <a:moveTo>
                    <a:pt x="3225584" y="0"/>
                  </a:moveTo>
                  <a:lnTo>
                    <a:pt x="0" y="0"/>
                  </a:lnTo>
                  <a:lnTo>
                    <a:pt x="0" y="109651"/>
                  </a:lnTo>
                  <a:lnTo>
                    <a:pt x="3225584" y="109651"/>
                  </a:lnTo>
                  <a:lnTo>
                    <a:pt x="3225584" y="0"/>
                  </a:lnTo>
                  <a:close/>
                </a:path>
              </a:pathLst>
            </a:custGeom>
            <a:grpFill/>
          </p:spPr>
          <p:txBody>
            <a:bodyPr wrap="square" lIns="0" tIns="0" rIns="0" bIns="0" rtlCol="0"/>
            <a:lstStyle/>
            <a:p>
              <a:endParaRPr sz="3565"/>
            </a:p>
          </p:txBody>
        </p:sp>
      </p:grpSp>
      <p:sp>
        <p:nvSpPr>
          <p:cNvPr id="2" name="Rectangle 1"/>
          <p:cNvSpPr/>
          <p:nvPr/>
        </p:nvSpPr>
        <p:spPr>
          <a:xfrm>
            <a:off x="184727" y="1756760"/>
            <a:ext cx="11933381" cy="2308324"/>
          </a:xfrm>
          <a:prstGeom prst="rect">
            <a:avLst/>
          </a:prstGeom>
        </p:spPr>
        <p:txBody>
          <a:bodyPr wrap="square">
            <a:spAutoFit/>
          </a:bodyPr>
          <a:lstStyle/>
          <a:p>
            <a:pPr marL="342900" indent="-342900" algn="just">
              <a:buFont typeface="Wingdings" panose="05000000000000000000" pitchFamily="2" charset="2"/>
              <a:buChar char=""/>
            </a:pPr>
            <a:r>
              <a:rPr lang="en-US" sz="2400" dirty="0">
                <a:latin typeface="LM Sans 10"/>
              </a:rPr>
              <a:t>By submitting these reports in both </a:t>
            </a:r>
            <a:r>
              <a:rPr lang="en-US" sz="2400" b="1" i="1" dirty="0">
                <a:latin typeface="LM Sans 10"/>
              </a:rPr>
              <a:t>hard and soft copies </a:t>
            </a:r>
            <a:r>
              <a:rPr lang="en-US" sz="2400" dirty="0">
                <a:latin typeface="LM Sans 10"/>
              </a:rPr>
              <a:t>to the designated address, the government can ensure that it has accurate and up-to-date information on employee attendance and can take appropriate measures to address any issues or concerns that may arise.</a:t>
            </a:r>
          </a:p>
          <a:p>
            <a:pPr marL="342900" indent="-342900" algn="just">
              <a:buFont typeface="Wingdings" panose="05000000000000000000" pitchFamily="2" charset="2"/>
              <a:buChar char=""/>
            </a:pPr>
            <a:endParaRPr lang="en-US" sz="2400" dirty="0">
              <a:latin typeface="LM Sans 10"/>
            </a:endParaRPr>
          </a:p>
          <a:p>
            <a:pPr algn="just"/>
            <a:endParaRPr lang="en-US" sz="2400" dirty="0">
              <a:latin typeface="LM Sans 10"/>
            </a:endParaRPr>
          </a:p>
        </p:txBody>
      </p:sp>
      <p:graphicFrame>
        <p:nvGraphicFramePr>
          <p:cNvPr id="3" name="Table 2"/>
          <p:cNvGraphicFramePr>
            <a:graphicFrameLocks noGrp="1"/>
          </p:cNvGraphicFramePr>
          <p:nvPr/>
        </p:nvGraphicFramePr>
        <p:xfrm>
          <a:off x="4682836" y="3286302"/>
          <a:ext cx="4969164" cy="3366135"/>
        </p:xfrm>
        <a:graphic>
          <a:graphicData uri="http://schemas.openxmlformats.org/drawingml/2006/table">
            <a:tbl>
              <a:tblPr firstRow="1" firstCol="1" bandRow="1">
                <a:tableStyleId>{5FD0F851-EC5A-4D38-B0AD-8093EC10F338}</a:tableStyleId>
              </a:tblPr>
              <a:tblGrid>
                <a:gridCol w="4969164">
                  <a:extLst>
                    <a:ext uri="{9D8B030D-6E8A-4147-A177-3AD203B41FA5}">
                      <a16:colId xmlns:a16="http://schemas.microsoft.com/office/drawing/2014/main" val="20000"/>
                    </a:ext>
                  </a:extLst>
                </a:gridCol>
              </a:tblGrid>
              <a:tr h="160041">
                <a:tc>
                  <a:txBody>
                    <a:bodyPr/>
                    <a:lstStyle/>
                    <a:p>
                      <a:pPr marL="0" marR="0" algn="just">
                        <a:lnSpc>
                          <a:spcPct val="107000"/>
                        </a:lnSpc>
                        <a:spcBef>
                          <a:spcPts val="0"/>
                        </a:spcBef>
                        <a:spcAft>
                          <a:spcPts val="0"/>
                        </a:spcAft>
                      </a:pPr>
                      <a:r>
                        <a:rPr lang="en-US" sz="2400" kern="1200" dirty="0"/>
                        <a:t>Hardcopy:</a:t>
                      </a:r>
                      <a:endParaRPr lang="en-US" sz="2400" b="1"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0"/>
                  </a:ext>
                </a:extLst>
              </a:tr>
              <a:tr h="247977">
                <a:tc>
                  <a:txBody>
                    <a:bodyPr/>
                    <a:lstStyle/>
                    <a:p>
                      <a:pPr marL="0" marR="0" algn="just">
                        <a:lnSpc>
                          <a:spcPct val="107000"/>
                        </a:lnSpc>
                        <a:spcBef>
                          <a:spcPts val="0"/>
                        </a:spcBef>
                        <a:spcAft>
                          <a:spcPts val="0"/>
                        </a:spcAft>
                      </a:pPr>
                      <a:r>
                        <a:rPr lang="en-US" sz="2400" kern="1200" dirty="0"/>
                        <a:t>Hon. James A. Thompson</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1"/>
                  </a:ext>
                </a:extLst>
              </a:tr>
              <a:tr h="247977">
                <a:tc>
                  <a:txBody>
                    <a:bodyPr/>
                    <a:lstStyle/>
                    <a:p>
                      <a:pPr marL="0" marR="0" algn="just">
                        <a:lnSpc>
                          <a:spcPct val="107000"/>
                        </a:lnSpc>
                        <a:spcBef>
                          <a:spcPts val="0"/>
                        </a:spcBef>
                        <a:spcAft>
                          <a:spcPts val="0"/>
                        </a:spcAft>
                      </a:pPr>
                      <a:r>
                        <a:rPr lang="en-US" sz="2400" kern="1200" dirty="0"/>
                        <a:t>Director General </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2"/>
                  </a:ext>
                </a:extLst>
              </a:tr>
              <a:tr h="247977">
                <a:tc>
                  <a:txBody>
                    <a:bodyPr/>
                    <a:lstStyle/>
                    <a:p>
                      <a:pPr marL="0" marR="0" algn="just">
                        <a:lnSpc>
                          <a:spcPct val="107000"/>
                        </a:lnSpc>
                        <a:spcBef>
                          <a:spcPts val="0"/>
                        </a:spcBef>
                        <a:spcAft>
                          <a:spcPts val="0"/>
                        </a:spcAft>
                      </a:pPr>
                      <a:r>
                        <a:rPr lang="en-US" sz="2400" kern="1200" dirty="0"/>
                        <a:t>Civil Service Agency</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3"/>
                  </a:ext>
                </a:extLst>
              </a:tr>
              <a:tr h="247977">
                <a:tc>
                  <a:txBody>
                    <a:bodyPr/>
                    <a:lstStyle/>
                    <a:p>
                      <a:pPr marL="0" marR="0" algn="just">
                        <a:lnSpc>
                          <a:spcPct val="107000"/>
                        </a:lnSpc>
                        <a:spcBef>
                          <a:spcPts val="0"/>
                        </a:spcBef>
                        <a:spcAft>
                          <a:spcPts val="0"/>
                        </a:spcAft>
                      </a:pPr>
                      <a:r>
                        <a:rPr lang="en-US" sz="2400" kern="1200" dirty="0"/>
                        <a:t> </a:t>
                      </a:r>
                      <a:endParaRPr lang="en-US" sz="240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4"/>
                  </a:ext>
                </a:extLst>
              </a:tr>
              <a:tr h="247977">
                <a:tc>
                  <a:txBody>
                    <a:bodyPr/>
                    <a:lstStyle/>
                    <a:p>
                      <a:pPr marL="0" marR="0" algn="just">
                        <a:lnSpc>
                          <a:spcPct val="107000"/>
                        </a:lnSpc>
                        <a:spcBef>
                          <a:spcPts val="0"/>
                        </a:spcBef>
                        <a:spcAft>
                          <a:spcPts val="0"/>
                        </a:spcAft>
                      </a:pPr>
                      <a:r>
                        <a:rPr lang="en-US" sz="2400" kern="1200" dirty="0"/>
                        <a:t>Soft copy:</a:t>
                      </a:r>
                      <a:endParaRPr lang="en-US" sz="240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5"/>
                  </a:ext>
                </a:extLst>
              </a:tr>
              <a:tr h="247977">
                <a:tc>
                  <a:txBody>
                    <a:bodyPr/>
                    <a:lstStyle/>
                    <a:p>
                      <a:pPr marL="0" marR="0" algn="just">
                        <a:lnSpc>
                          <a:spcPct val="107000"/>
                        </a:lnSpc>
                        <a:spcBef>
                          <a:spcPts val="0"/>
                        </a:spcBef>
                        <a:spcAft>
                          <a:spcPts val="0"/>
                        </a:spcAft>
                      </a:pPr>
                      <a:r>
                        <a:rPr lang="en-US" sz="2400" kern="1200" dirty="0"/>
                        <a:t>jthompson@csa.gov.lr</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6"/>
                  </a:ext>
                </a:extLst>
              </a:tr>
              <a:tr h="247977">
                <a:tc>
                  <a:txBody>
                    <a:bodyPr/>
                    <a:lstStyle/>
                    <a:p>
                      <a:pPr marL="0" marR="0" algn="just">
                        <a:lnSpc>
                          <a:spcPct val="107000"/>
                        </a:lnSpc>
                        <a:spcBef>
                          <a:spcPts val="0"/>
                        </a:spcBef>
                        <a:spcAft>
                          <a:spcPts val="0"/>
                        </a:spcAft>
                      </a:pPr>
                      <a:r>
                        <a:rPr lang="en-US" sz="2400" kern="1200" dirty="0"/>
                        <a:t>ojackson@csa.gov.lr</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7"/>
                  </a:ext>
                </a:extLst>
              </a:tr>
              <a:tr h="247977">
                <a:tc>
                  <a:txBody>
                    <a:bodyPr/>
                    <a:lstStyle/>
                    <a:p>
                      <a:pPr marL="0" marR="0" algn="just">
                        <a:lnSpc>
                          <a:spcPct val="107000"/>
                        </a:lnSpc>
                        <a:spcBef>
                          <a:spcPts val="0"/>
                        </a:spcBef>
                        <a:spcAft>
                          <a:spcPts val="0"/>
                        </a:spcAft>
                      </a:pPr>
                      <a:r>
                        <a:rPr lang="en-US" sz="2400" kern="1200" dirty="0"/>
                        <a:t>igorvego@csa.gov.lr</a:t>
                      </a:r>
                      <a:endParaRPr lang="en-US" sz="2400" b="0" kern="1200" dirty="0">
                        <a:solidFill>
                          <a:schemeClr val="tx1"/>
                        </a:solidFill>
                        <a:latin typeface="LM Sans 10"/>
                        <a:ea typeface="+mn-ea"/>
                        <a:cs typeface="+mn-cs"/>
                      </a:endParaRPr>
                    </a:p>
                  </a:txBody>
                  <a:tcPr marL="68580" marR="68580" marT="0" marB="0"/>
                </a:tc>
                <a:extLst>
                  <a:ext uri="{0D108BD9-81ED-4DB2-BD59-A6C34878D82A}">
                    <a16:rowId xmlns:a16="http://schemas.microsoft.com/office/drawing/2014/main" val="10008"/>
                  </a:ext>
                </a:extLst>
              </a:tr>
            </a:tbl>
          </a:graphicData>
        </a:graphic>
      </p:graphicFrame>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681</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LM Sans 10</vt:lpstr>
      <vt:lpstr>LM Sans 9</vt:lpstr>
      <vt:lpstr>Wingdings</vt:lpstr>
      <vt:lpstr>Office Theme</vt:lpstr>
      <vt:lpstr> Civil Service Agency EJS Ministerial Complex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559</cp:revision>
  <dcterms:created xsi:type="dcterms:W3CDTF">2022-09-24T08:47:00Z</dcterms:created>
  <dcterms:modified xsi:type="dcterms:W3CDTF">2023-07-12T17:27:53Z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BA128AB6D8E3419080E6BEA2FA72A1CB</vt:lpwstr>
  </property>
  <property fmtid="{D5CDD505-2E9C-101B-9397-08002B2CF9AE}" pid="3" name="KSOProductBuildVer">
    <vt:lpwstr>1033-11.2.0.11417</vt:lpwstr>
  </property>
</Properties>
</file>